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59" r:id="rId7"/>
    <p:sldId id="273" r:id="rId8"/>
    <p:sldId id="268" r:id="rId9"/>
    <p:sldId id="262" r:id="rId10"/>
    <p:sldId id="274" r:id="rId11"/>
    <p:sldId id="270" r:id="rId12"/>
    <p:sldId id="276" r:id="rId13"/>
    <p:sldId id="264" r:id="rId14"/>
    <p:sldId id="282" r:id="rId15"/>
    <p:sldId id="283" r:id="rId16"/>
    <p:sldId id="278" r:id="rId17"/>
    <p:sldId id="288" r:id="rId18"/>
    <p:sldId id="289" r:id="rId19"/>
    <p:sldId id="271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EF7FEB-9186-4DB7-8F12-4444452F6DB9}">
          <p14:sldIdLst>
            <p14:sldId id="256"/>
            <p14:sldId id="258"/>
            <p14:sldId id="259"/>
            <p14:sldId id="273"/>
            <p14:sldId id="268"/>
            <p14:sldId id="262"/>
            <p14:sldId id="274"/>
            <p14:sldId id="270"/>
            <p14:sldId id="276"/>
            <p14:sldId id="264"/>
            <p14:sldId id="282"/>
            <p14:sldId id="283"/>
            <p14:sldId id="278"/>
            <p14:sldId id="288"/>
            <p14:sldId id="289"/>
            <p14:sldId id="271"/>
            <p14:sldId id="269"/>
          </p14:sldIdLst>
        </p14:section>
        <p14:section name="Untitled Section" id="{CF5C3540-9899-447D-8B48-F6FBBA8004F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C76"/>
    <a:srgbClr val="141942"/>
    <a:srgbClr val="3EB1DD"/>
    <a:srgbClr val="0C7FAB"/>
    <a:srgbClr val="0F0F2E"/>
    <a:srgbClr val="141845"/>
    <a:srgbClr val="16173E"/>
    <a:srgbClr val="13122B"/>
    <a:srgbClr val="0C0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9FA56-6F73-474D-9857-A4A4C033BEB4}" v="84" dt="2026-04-11T01:21:31.090"/>
    <p1510:client id="{DDFD4290-8624-1299-EFF9-84E0F14CD99B}" v="23" dt="2026-04-10T17:17:25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EA258-59A5-4042-B40D-460C84B8B608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55BB0-2D76-4A3C-B266-8804327AC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55BB0-2D76-4A3C-B266-8804327ACB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EBF5-7F05-4FBE-BA8A-437E4E1A0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5240A-5E2D-D2B3-2DC1-5DFEB1B3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60AF9-F84B-231D-88A0-BEE52123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79427-16ED-3290-20DC-EC674BB5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3B77C-5213-8BC0-AE19-CBD5538A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12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BF93-4BA4-5E2E-C7FB-C33D9B13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593F-E1A3-A814-450E-173E7B66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F0A8-5B15-205F-6345-B7202446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2BECC-61C3-937A-71CB-09419D10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45C9-7714-9F8C-0CC1-10614363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94853-A67E-F4E4-7499-D3DCAF9E0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1471D-C60E-97E8-E239-CC6C1CC91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D7A7C-5E95-F036-AE68-F098CFB8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F201-DFDD-8633-428F-5B88206C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D1728-78E4-6AC9-B9B0-483464F5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7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BB9-375D-3520-6F46-0E6B4F2A0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E4E4F-AAE4-6C31-8AEE-2C288181C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9E05C-A60D-C895-8D6E-0F6965D1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CF7F-5DD0-FA4D-430A-E9260154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27D9F-1817-860B-D306-C81703CF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0988-E7CF-D8B2-EB1D-67B6221A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56180-6701-E750-1DAF-D86703102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E33B8-2DC2-65BB-B91C-9980316D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301F8-4842-2DCF-B755-7F8D0057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81F45-6952-939B-FF48-E796865D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0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8BC2-C849-0D5B-3A24-C11AA478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ED850-7DCC-C35F-6F35-7C7A066D4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7956C-9F0F-60C4-2668-FD0987B8D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16CE-1130-123D-0D7D-84064B1A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705C5-79C5-31BE-1A97-CBA7A0D9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3AB8C-585E-99D3-4BEC-7D84A86D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6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AFDE-8B1F-C278-628E-9FD77BFB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0F019-D684-9644-76C1-094603EAA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69613-367F-F31F-08D0-EE8EEF9C8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01922-8393-1991-6CCD-312F7B11A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E556A-459F-47EF-0A90-5588CB28D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1529A-0796-5EAD-19C6-777F0B2F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B82279-9597-60D1-7F71-30D71F26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3A6FFC-7845-8E28-FB08-CB19D3F5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4FED-328A-E3CB-B94B-2103189A3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83168-207A-90E9-CA20-A3641034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25D80-5671-4C38-F177-A3C2C464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84B36-BBF1-06C4-FBBE-5C6602F4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D01CF-DF63-52EF-10FF-55C2C484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89F01-5202-BF56-D81F-81D6FA5B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56A83-DAB2-383E-AF93-AE9FBE31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4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D3FA-3155-DD33-EACB-8C7B2966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C6B33-A028-BCD3-1A53-EA53460BC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CC2C-13A5-260F-F496-0406A796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C9426-9C0F-B942-95FC-9E678C9F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B9406-CB80-D75F-72F3-99FF3F76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DA97F-45F7-0B22-DB88-6B63E0C6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5539-3660-5958-E0AB-3E9951E1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7C1FE-E85F-7F74-2598-3952B6430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E366A-163D-9DBF-C57B-FB32655AF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A2642-0E94-C42F-7718-D2720994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558A3-4D26-61B3-6650-54693DFB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EE903-54DD-40A8-030F-2490C4A5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1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10B2E-49F7-3C52-E6DC-D9FBCFA3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06C7B-EC1C-0842-DFFE-3294A5F01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5529-BDA5-99AC-BC3A-7DBBF63E9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BF2BC5-882A-473F-B7FC-C5B0F9F84B1B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EB614-D820-7BDD-028F-42DCC4492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4CBEE-863F-8E24-12DE-1D1FF8161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0006C9-086C-4D92-8A10-614D360E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tangle 105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B096E-9E81-A97F-95A5-07C736E7C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FFFFFF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GCC Team 2: SpaceJunkies</a:t>
            </a:r>
            <a:br>
              <a:rPr lang="en-US" sz="3200">
                <a:solidFill>
                  <a:srgbClr val="FFFFFF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3200">
                <a:solidFill>
                  <a:srgbClr val="FFFFFF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I2C and Bluetooth Misadventures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C065-086F-4FDA-9C64-01EE2BEAA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468" y="5839017"/>
            <a:ext cx="6829520" cy="40374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500">
                <a:solidFill>
                  <a:srgbClr val="E7E6E6"/>
                </a:solidFill>
              </a:rPr>
              <a:t>By: Irwin Estrada Fernandez, Justin Thomas, Adrian Jimenez, Caden Hess, James Petersen</a:t>
            </a:r>
          </a:p>
        </p:txBody>
      </p:sp>
      <p:pic>
        <p:nvPicPr>
          <p:cNvPr id="4" name="Google Shape;59;p13" title="azsgc_logo_transparent_lg.png">
            <a:extLst>
              <a:ext uri="{FF2B5EF4-FFF2-40B4-BE49-F238E27FC236}">
                <a16:creationId xmlns:a16="http://schemas.microsoft.com/office/drawing/2014/main" id="{711255BE-4729-19BD-C120-6C4C172D947F}"/>
              </a:ext>
            </a:extLst>
          </p:cNvPr>
          <p:cNvPicPr preferRelativeResize="0"/>
          <p:nvPr/>
        </p:nvPicPr>
        <p:blipFill>
          <a:blip r:embed="rId3"/>
          <a:srcRect t="562" r="-1" b="3411"/>
          <a:stretch>
            <a:fillRect/>
          </a:stretch>
        </p:blipFill>
        <p:spPr>
          <a:xfrm>
            <a:off x="601031" y="321732"/>
            <a:ext cx="3207090" cy="4111323"/>
          </a:xfrm>
          <a:prstGeom prst="rect">
            <a:avLst/>
          </a:prstGeom>
          <a:noFill/>
        </p:spPr>
      </p:pic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2">
            <a:extLst>
              <a:ext uri="{FF2B5EF4-FFF2-40B4-BE49-F238E27FC236}">
                <a16:creationId xmlns:a16="http://schemas.microsoft.com/office/drawing/2014/main" id="{47C70C6B-73E3-BED7-49A9-C4AB77E10B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9000"/>
            <a:ext cx="3048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A5253-1705-E044-18E3-160BAE71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472" y="0"/>
            <a:ext cx="3843528" cy="3843528"/>
          </a:xfrm>
          <a:prstGeom prst="rect">
            <a:avLst/>
          </a:prstGeom>
        </p:spPr>
      </p:pic>
      <p:pic>
        <p:nvPicPr>
          <p:cNvPr id="5" name="Picture 4" descr="A logo with text and stars&#10;&#10;AI-generated content may be incorrect.">
            <a:extLst>
              <a:ext uri="{FF2B5EF4-FFF2-40B4-BE49-F238E27FC236}">
                <a16:creationId xmlns:a16="http://schemas.microsoft.com/office/drawing/2014/main" id="{E6A1011C-AE64-1F34-AFC4-23239132C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77" y="4574323"/>
            <a:ext cx="20955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0ED54-16B3-48F9-D1FC-C1C06ADA9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64617"/>
            <a:ext cx="1905000" cy="1762125"/>
          </a:xfrm>
          <a:prstGeom prst="rect">
            <a:avLst/>
          </a:prstGeom>
        </p:spPr>
      </p:pic>
      <p:pic>
        <p:nvPicPr>
          <p:cNvPr id="8" name="Picture 7" descr="A blue and white sign with a outline of a space shuttle&#10;&#10;AI-generated content may be incorrect.">
            <a:extLst>
              <a:ext uri="{FF2B5EF4-FFF2-40B4-BE49-F238E27FC236}">
                <a16:creationId xmlns:a16="http://schemas.microsoft.com/office/drawing/2014/main" id="{2D809BC6-3FE3-CA41-567B-60F827924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7733" y="319173"/>
            <a:ext cx="1651000" cy="206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3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2671E-0C41-491B-5335-463FBB69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11F402-6DEF-F943-C86B-22242C660EE5}"/>
              </a:ext>
            </a:extLst>
          </p:cNvPr>
          <p:cNvSpPr/>
          <p:nvPr/>
        </p:nvSpPr>
        <p:spPr>
          <a:xfrm>
            <a:off x="11684399" y="-18585"/>
            <a:ext cx="121558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951F5-A20F-C521-F4D8-BA4C3639ED38}"/>
              </a:ext>
            </a:extLst>
          </p:cNvPr>
          <p:cNvSpPr/>
          <p:nvPr/>
        </p:nvSpPr>
        <p:spPr>
          <a:xfrm>
            <a:off x="11502970" y="-18585"/>
            <a:ext cx="12155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F5994-EDFA-463B-B4E4-D3308F8DA206}"/>
              </a:ext>
            </a:extLst>
          </p:cNvPr>
          <p:cNvSpPr/>
          <p:nvPr/>
        </p:nvSpPr>
        <p:spPr>
          <a:xfrm>
            <a:off x="11203613" y="-18585"/>
            <a:ext cx="239485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/>
          </a:p>
        </p:txBody>
      </p:sp>
      <p:pic>
        <p:nvPicPr>
          <p:cNvPr id="15" name="Picture 14" descr="A close-up of a blue circuit board&#10;&#10;AI-generated content may be incorrect.">
            <a:extLst>
              <a:ext uri="{FF2B5EF4-FFF2-40B4-BE49-F238E27FC236}">
                <a16:creationId xmlns:a16="http://schemas.microsoft.com/office/drawing/2014/main" id="{DD21E138-C74B-E9CE-51C3-0B10E041B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868" y="73312"/>
            <a:ext cx="2286143" cy="2328923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7A65E0E0-60B0-2BA0-8D6F-6B422F84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848C49D-A302-6A68-5C7C-EC99EE30C6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541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ea typeface="+mj-lt"/>
                <a:cs typeface="+mj-lt"/>
              </a:rPr>
              <a:t>    I2C Temperature &amp; Humidity Sensor (AHT20) and Radio Receiver</a:t>
            </a: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82B10D-0D06-A4DC-2011-0CEC49E54A63}"/>
              </a:ext>
            </a:extLst>
          </p:cNvPr>
          <p:cNvSpPr/>
          <p:nvPr/>
        </p:nvSpPr>
        <p:spPr>
          <a:xfrm>
            <a:off x="923472" y="1618117"/>
            <a:ext cx="7456714" cy="472462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8D381-F5E5-EF2A-DB8D-6F6062E0EF4D}"/>
              </a:ext>
            </a:extLst>
          </p:cNvPr>
          <p:cNvSpPr txBox="1"/>
          <p:nvPr/>
        </p:nvSpPr>
        <p:spPr>
          <a:xfrm>
            <a:off x="1278673" y="2055813"/>
            <a:ext cx="6675919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000" dirty="0">
                <a:ea typeface="ADLaM Display"/>
                <a:cs typeface="ADLaM Display"/>
              </a:rPr>
              <a:t>The AHT20 sensor measures temperature and humidity.</a:t>
            </a:r>
          </a:p>
          <a:p>
            <a:pPr fontAlgn="base"/>
            <a:r>
              <a:rPr lang="en-US" sz="2000" dirty="0">
                <a:ea typeface="ADLaM Display"/>
                <a:cs typeface="ADLaM Display"/>
              </a:rPr>
              <a:t> - This temperature data was compared to analog data.</a:t>
            </a:r>
          </a:p>
          <a:p>
            <a:pPr fontAlgn="base"/>
            <a:endParaRPr lang="en-US" sz="2000" dirty="0">
              <a:latin typeface="ADLaM Display"/>
              <a:ea typeface="ADLaM Display"/>
              <a:cs typeface="ADLaM Display"/>
            </a:endParaRPr>
          </a:p>
          <a:p>
            <a:pPr fontAlgn="base"/>
            <a:endParaRPr lang="en-US" sz="2000" dirty="0">
              <a:ea typeface="ADLaM Display"/>
              <a:cs typeface="ADLaM Display"/>
            </a:endParaRPr>
          </a:p>
          <a:p>
            <a:pPr fontAlgn="base"/>
            <a:endParaRPr lang="en-US" sz="2000" dirty="0">
              <a:ea typeface="ADLaM Display"/>
              <a:cs typeface="ADLaM Display"/>
            </a:endParaRPr>
          </a:p>
          <a:p>
            <a:pPr fontAlgn="base"/>
            <a:r>
              <a:rPr lang="en-US" sz="2000" dirty="0">
                <a:ea typeface="ADLaM Display"/>
                <a:cs typeface="ADLaM Display"/>
              </a:rPr>
              <a:t>The radio receiver was used to g</a:t>
            </a:r>
            <a:r>
              <a:rPr lang="en-US" sz="2000" dirty="0"/>
              <a:t>enerate a 2.5D station signal strength heatmap correlating radio data with the balloon's flight path and altitude. </a:t>
            </a:r>
            <a:br>
              <a:rPr lang="en-US" sz="2000" dirty="0">
                <a:latin typeface="ADLaM Display"/>
                <a:ea typeface="ADLaM Display"/>
                <a:cs typeface="ADLaM Display"/>
              </a:rPr>
            </a:br>
            <a:br>
              <a:rPr lang="en-US" sz="2000" dirty="0">
                <a:latin typeface="ADLaM Display"/>
                <a:ea typeface="ADLaM Display"/>
                <a:cs typeface="ADLaM Display"/>
              </a:rPr>
            </a:br>
            <a:br>
              <a:rPr lang="en-US" sz="2000" dirty="0">
                <a:latin typeface="ADLaM Display"/>
                <a:ea typeface="ADLaM Display"/>
                <a:cs typeface="ADLaM Display"/>
              </a:rPr>
            </a:br>
            <a:endParaRPr lang="en-US" sz="2000" dirty="0">
              <a:latin typeface="ADLaM Display"/>
              <a:ea typeface="ADLaM Display"/>
              <a:cs typeface="ADLaM Display"/>
            </a:endParaRPr>
          </a:p>
          <a:p>
            <a:endParaRPr lang="en-US" sz="2000" dirty="0">
              <a:latin typeface="ADLaM Display"/>
              <a:ea typeface="ADLaM Display"/>
              <a:cs typeface="ADLaM Display"/>
            </a:endParaRPr>
          </a:p>
          <a:p>
            <a:endParaRPr lang="en-US" sz="2000" dirty="0">
              <a:latin typeface="ADLaM Display"/>
              <a:ea typeface="ADLaM Display"/>
              <a:cs typeface="ADLaM Display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E238A1-575B-C84E-7E3E-27C665BB4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72" y="3561537"/>
            <a:ext cx="1946127" cy="14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4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9D3BEA-50CF-FF8C-3F66-77C5CABC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5F43-DDC8-932E-0CD1-73DB7326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 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CD16A-CECB-94AB-66F2-C50B6E77D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89" y="1690688"/>
            <a:ext cx="8568221" cy="50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4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584FC9-B7AD-D865-8FFD-20D77E438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142F-3C32-850C-1C55-1FCD41F3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 &amp; Y Acceleration 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8F9A3-41BC-732B-2864-DFA97C4A8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72" y="1446594"/>
            <a:ext cx="5627645" cy="3331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10258-C451-BF44-1FDD-8711CA1D9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15" y="1446594"/>
            <a:ext cx="5538398" cy="33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7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83BD16-9F69-C417-5966-508188A78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F040-0B0C-14B8-BA62-E01E098B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2" y="-178012"/>
            <a:ext cx="10515600" cy="1325563"/>
          </a:xfrm>
        </p:spPr>
        <p:txBody>
          <a:bodyPr/>
          <a:lstStyle/>
          <a:p>
            <a:r>
              <a:rPr lang="en-US" dirty="0"/>
              <a:t> Temperature Data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97AB2D-231B-57FF-DACE-80FB2B609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490" y="3838762"/>
            <a:ext cx="4722432" cy="2803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FDC29-64F3-E9B2-7C70-A2BC7B75F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0" y="861318"/>
            <a:ext cx="4722432" cy="2795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EE026-6D50-69AD-26BC-F2B1AF814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905" y="1860981"/>
            <a:ext cx="5312686" cy="31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0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7A303-4A5E-EB60-3551-0EF9E7BD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8A69-A47B-257D-91CC-C89F44D7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I2C Humidity 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F9CD0-A8C5-AF56-D15C-3F2F4CA4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20" y="1757728"/>
            <a:ext cx="8059360" cy="47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6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09D025-68C4-3355-65ED-C8DC17C5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054B-F52E-2C5B-B47A-ADCF5FE2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</a:t>
            </a:r>
            <a:r>
              <a:rPr lang="en-US"/>
              <a:t>Strength</a:t>
            </a:r>
            <a:r>
              <a:rPr lang="en-US" dirty="0"/>
              <a:t> Heatmap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2AA1D-FE92-266D-66D2-B453E8356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9" y="1396995"/>
            <a:ext cx="10707974" cy="546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D59C0C-2321-CF01-85AC-262D7556A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395">
            <a:off x="337564" y="360855"/>
            <a:ext cx="4559300" cy="227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0CBC1A-0B96-16F8-28CC-F4893DEE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4" b="2063"/>
          <a:stretch>
            <a:fillRect/>
          </a:stretch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B6475-59B4-EA54-B5BD-BAA9E4A7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88" y="2398533"/>
            <a:ext cx="3843528" cy="38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wnload Floating Transparent Water Bubbles | Wallpapers.com">
            <a:extLst>
              <a:ext uri="{FF2B5EF4-FFF2-40B4-BE49-F238E27FC236}">
                <a16:creationId xmlns:a16="http://schemas.microsoft.com/office/drawing/2014/main" id="{1C46BE53-8416-46E5-6F48-F5F446D0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9E72D3-F0CB-D9F9-0D33-C40A20DA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D7C17A-A608-97B8-0948-E5BD6B561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622799"/>
            <a:ext cx="2235200" cy="2235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6825F9-9FBB-5AD3-DF8B-07C760A1BAA0}"/>
              </a:ext>
            </a:extLst>
          </p:cNvPr>
          <p:cNvSpPr txBox="1"/>
          <p:nvPr/>
        </p:nvSpPr>
        <p:spPr>
          <a:xfrm>
            <a:off x="2971800" y="1612735"/>
            <a:ext cx="624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Thank you</a:t>
            </a:r>
          </a:p>
          <a:p>
            <a:pPr algn="ctr"/>
            <a:r>
              <a:rPr lang="en-US" sz="4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ANSR, Michelle Coe, Dr Frank, Rick Sparber, For helping us become better engineers!!!</a:t>
            </a:r>
          </a:p>
        </p:txBody>
      </p:sp>
    </p:spTree>
    <p:extLst>
      <p:ext uri="{BB962C8B-B14F-4D97-AF65-F5344CB8AC3E}">
        <p14:creationId xmlns:p14="http://schemas.microsoft.com/office/powerpoint/2010/main" val="406819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4D82-D04B-CE51-C41B-9868FDA8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9" y="361604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Junkies!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87E9B3-FEAF-E728-7FB6-D19AF2F1EF4C}"/>
              </a:ext>
            </a:extLst>
          </p:cNvPr>
          <p:cNvSpPr/>
          <p:nvPr/>
        </p:nvSpPr>
        <p:spPr>
          <a:xfrm>
            <a:off x="196926" y="2763828"/>
            <a:ext cx="2169565" cy="3950199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0D77D0-E54C-F4D2-7B50-B43AF00C58B1}"/>
              </a:ext>
            </a:extLst>
          </p:cNvPr>
          <p:cNvSpPr/>
          <p:nvPr/>
        </p:nvSpPr>
        <p:spPr>
          <a:xfrm>
            <a:off x="2591358" y="2763825"/>
            <a:ext cx="2169565" cy="3950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B6188-760B-C17D-F582-149EF050047D}"/>
              </a:ext>
            </a:extLst>
          </p:cNvPr>
          <p:cNvSpPr/>
          <p:nvPr/>
        </p:nvSpPr>
        <p:spPr>
          <a:xfrm>
            <a:off x="2592898" y="2763827"/>
            <a:ext cx="2169565" cy="3950198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3EF2D-254D-6593-CF1D-EFBDD0A00D72}"/>
              </a:ext>
            </a:extLst>
          </p:cNvPr>
          <p:cNvSpPr/>
          <p:nvPr/>
        </p:nvSpPr>
        <p:spPr>
          <a:xfrm>
            <a:off x="4988870" y="2763825"/>
            <a:ext cx="2169565" cy="395020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458B4-D5E7-517E-2413-1AD44A2593E5}"/>
              </a:ext>
            </a:extLst>
          </p:cNvPr>
          <p:cNvSpPr/>
          <p:nvPr/>
        </p:nvSpPr>
        <p:spPr>
          <a:xfrm>
            <a:off x="7384842" y="2763825"/>
            <a:ext cx="2169565" cy="395020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Justin Thomas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9E179-A1C0-B79A-26D3-73E45F6A92DE}"/>
              </a:ext>
            </a:extLst>
          </p:cNvPr>
          <p:cNvSpPr txBox="1"/>
          <p:nvPr/>
        </p:nvSpPr>
        <p:spPr>
          <a:xfrm>
            <a:off x="439223" y="4589039"/>
            <a:ext cx="16837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Irwin Estrada Fernandez</a:t>
            </a:r>
          </a:p>
          <a:p>
            <a:r>
              <a:rPr lang="en-US"/>
              <a:t>- EE Major</a:t>
            </a:r>
          </a:p>
          <a:p>
            <a:r>
              <a:rPr lang="en-US"/>
              <a:t>- Responsible</a:t>
            </a:r>
            <a:br>
              <a:rPr lang="en-US"/>
            </a:br>
            <a:r>
              <a:rPr lang="en-US"/>
              <a:t>   For: Leading           and debugging Payload issues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429DF-D31A-45F1-8E15-B093B8F6EA25}"/>
              </a:ext>
            </a:extLst>
          </p:cNvPr>
          <p:cNvSpPr txBox="1"/>
          <p:nvPr/>
        </p:nvSpPr>
        <p:spPr>
          <a:xfrm>
            <a:off x="5175441" y="4277881"/>
            <a:ext cx="179642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solidFill>
                <a:schemeClr val="accent4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Adrian Jimenez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Electrical Engineering Major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Responsible For: Software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E6AB0-53AD-674E-EDE6-46D74919D955}"/>
              </a:ext>
            </a:extLst>
          </p:cNvPr>
          <p:cNvSpPr txBox="1"/>
          <p:nvPr/>
        </p:nvSpPr>
        <p:spPr>
          <a:xfrm>
            <a:off x="2699880" y="4589039"/>
            <a:ext cx="193412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Caden Hess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EE Major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Responsible For: Temp I2C, </a:t>
            </a:r>
            <a:r>
              <a:rPr lang="en-US" err="1"/>
              <a:t>RumCam</a:t>
            </a:r>
            <a:r>
              <a:rPr lang="en-US"/>
              <a:t> Dev</a:t>
            </a: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F4694-DCB8-36AB-A4AC-4FB2C3514C66}"/>
              </a:ext>
            </a:extLst>
          </p:cNvPr>
          <p:cNvSpPr txBox="1"/>
          <p:nvPr/>
        </p:nvSpPr>
        <p:spPr>
          <a:xfrm>
            <a:off x="7443794" y="4970379"/>
            <a:ext cx="204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/>
              <a:t>AI &amp; ML Major</a:t>
            </a:r>
          </a:p>
          <a:p>
            <a:pPr marL="285750" indent="-285750">
              <a:buFontTx/>
              <a:buChar char="-"/>
            </a:pPr>
            <a:r>
              <a:rPr lang="en-US"/>
              <a:t>Radio Man I2C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693782-E692-8919-1200-5CAF23B5C4B2}"/>
              </a:ext>
            </a:extLst>
          </p:cNvPr>
          <p:cNvSpPr/>
          <p:nvPr/>
        </p:nvSpPr>
        <p:spPr>
          <a:xfrm>
            <a:off x="9825509" y="2763825"/>
            <a:ext cx="2169565" cy="395020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pPr algn="ctr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James Petersen</a:t>
            </a:r>
          </a:p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FF"/>
              </a:highlight>
            </a:endParaRPr>
          </a:p>
          <a:p>
            <a:pPr marL="285750" indent="-285750" algn="ctr">
              <a:buFontTx/>
              <a:buChar char="-"/>
            </a:pPr>
            <a:r>
              <a:rPr lang="en-US">
                <a:solidFill>
                  <a:schemeClr val="tx1"/>
                </a:solidFill>
              </a:rPr>
              <a:t>EE Major</a:t>
            </a:r>
          </a:p>
          <a:p>
            <a:pPr marL="285750" indent="-285750" algn="ctr">
              <a:buFontTx/>
              <a:buChar char="-"/>
            </a:pPr>
            <a:r>
              <a:rPr lang="en-US">
                <a:solidFill>
                  <a:schemeClr val="tx1"/>
                </a:solidFill>
              </a:rPr>
              <a:t>Payload Design and Assembly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89459B-C663-44AF-F6D8-F1DBDFCD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10"/>
          <a:stretch>
            <a:fillRect/>
          </a:stretch>
        </p:blipFill>
        <p:spPr>
          <a:xfrm flipH="1">
            <a:off x="306914" y="2929071"/>
            <a:ext cx="1948392" cy="1263224"/>
          </a:xfrm>
          <a:prstGeom prst="rect">
            <a:avLst/>
          </a:prstGeom>
        </p:spPr>
      </p:pic>
      <p:pic>
        <p:nvPicPr>
          <p:cNvPr id="3" name="Picture 2" descr="A person with a beard and mustache taking a selfie&#10;&#10;AI-generated content may be incorrect.">
            <a:extLst>
              <a:ext uri="{FF2B5EF4-FFF2-40B4-BE49-F238E27FC236}">
                <a16:creationId xmlns:a16="http://schemas.microsoft.com/office/drawing/2014/main" id="{CF8DDE1C-D56C-576E-BC8B-E9251F01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4" t="16110" r="-345" b="18685"/>
          <a:stretch>
            <a:fillRect/>
          </a:stretch>
        </p:blipFill>
        <p:spPr>
          <a:xfrm>
            <a:off x="3009394" y="2941397"/>
            <a:ext cx="1315091" cy="1359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FB572-82AA-5B98-4D9A-BC7E9811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464" y="0"/>
            <a:ext cx="1807535" cy="18075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B43F4B-8434-E04A-5FAD-AE2C1F91A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003" y="2941397"/>
            <a:ext cx="1893908" cy="12726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7198B3-ADC0-D781-9729-7EEBB01BE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552" y="2919613"/>
            <a:ext cx="1914896" cy="127268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3C805B0-2B9E-306B-E6E4-8B014B6AB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6" r="10988"/>
          <a:stretch>
            <a:fillRect/>
          </a:stretch>
        </p:blipFill>
        <p:spPr bwMode="auto">
          <a:xfrm>
            <a:off x="10273450" y="3012167"/>
            <a:ext cx="1273682" cy="12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9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231AAF-4741-9FED-C5CE-92B05BA5FFE6}"/>
              </a:ext>
            </a:extLst>
          </p:cNvPr>
          <p:cNvSpPr/>
          <p:nvPr/>
        </p:nvSpPr>
        <p:spPr>
          <a:xfrm>
            <a:off x="1043631" y="2998033"/>
            <a:ext cx="4914959" cy="31152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0BA8E-03FB-6BF7-2EAA-67A0A021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         The Payload!!!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A4700-18FA-A925-E129-C2B91BCF3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77" y="2981232"/>
            <a:ext cx="4934303" cy="316094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Here’ s a look at the inside of our payload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000" dirty="0"/>
              <a:t>New Gadgets include:</a:t>
            </a:r>
          </a:p>
          <a:p>
            <a:r>
              <a:rPr lang="en-US" sz="2000" dirty="0"/>
              <a:t>I2C Temperature and Humidity Sensor </a:t>
            </a:r>
          </a:p>
          <a:p>
            <a:r>
              <a:rPr lang="en-US" sz="2000" dirty="0"/>
              <a:t>(AHT20) I2C Radio Receiver </a:t>
            </a:r>
          </a:p>
          <a:p>
            <a:r>
              <a:rPr lang="en-US" sz="2000" dirty="0"/>
              <a:t>Bluetooth Transmitter (HC05),</a:t>
            </a:r>
          </a:p>
          <a:p>
            <a:r>
              <a:rPr lang="en-US" sz="2000" dirty="0"/>
              <a:t>Iridium Modem for satellite coms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2363600-8F84-421B-2D0F-07346689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298" y="3445488"/>
            <a:ext cx="5086153" cy="3411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C943F-285D-368E-76B9-2DB68154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68" y="1"/>
            <a:ext cx="4593983" cy="34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F353A7-CDD7-0E36-B67B-98004779B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F068C5F-EA0B-9DDF-EBB7-768C82839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7B4DFA-3C44-37AA-0DAB-C6966C024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CB5E22-8B5B-270C-FCE6-A884FB36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B39092-0251-DAAF-36E1-BE7209523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5442FF-7E84-E76A-905B-46033BFE4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DB5043C-53E2-0D2F-C908-6D07B02DC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3259B0-22AA-A853-4AB8-44A471044C0B}"/>
              </a:ext>
            </a:extLst>
          </p:cNvPr>
          <p:cNvSpPr/>
          <p:nvPr/>
        </p:nvSpPr>
        <p:spPr>
          <a:xfrm>
            <a:off x="1043631" y="2998033"/>
            <a:ext cx="4914959" cy="31152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7D5D2-42B5-CC8A-D5D2-275C0DB3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Construction!!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43E6C-1C7B-A64F-9A97-48EE57FBE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77" y="2981232"/>
            <a:ext cx="4934303" cy="3160948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Made primarily of foamboard.</a:t>
            </a:r>
          </a:p>
          <a:p>
            <a:r>
              <a:rPr lang="en-US" sz="2000" dirty="0">
                <a:ea typeface="+mn-lt"/>
                <a:cs typeface="+mn-lt"/>
              </a:rPr>
              <a:t>Walls are reinforced</a:t>
            </a:r>
            <a:r>
              <a:rPr lang="en-US" sz="2000" dirty="0"/>
              <a:t> with Velcro.</a:t>
            </a:r>
          </a:p>
          <a:p>
            <a:r>
              <a:rPr lang="en-US" sz="2000" dirty="0"/>
              <a:t>Omnidirectional access to the interior of the payload.</a:t>
            </a:r>
          </a:p>
          <a:p>
            <a:r>
              <a:rPr lang="en-US" sz="2000" dirty="0"/>
              <a:t>Previous design only had one access point</a:t>
            </a:r>
          </a:p>
          <a:p>
            <a:r>
              <a:rPr lang="en-US" sz="2000" dirty="0"/>
              <a:t>Inspired by flowers.</a:t>
            </a:r>
          </a:p>
          <a:p>
            <a:r>
              <a:rPr lang="en-US" sz="2000" dirty="0"/>
              <a:t>Payload was thoroughly tested</a:t>
            </a:r>
            <a:br>
              <a:rPr lang="en-US" sz="2000" dirty="0"/>
            </a:br>
            <a:endParaRPr lang="en-US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D54620-8CF2-4F8C-71AB-026A0662C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210AE0-22EF-F956-EE0D-158BBAF8A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498" y="3130528"/>
            <a:ext cx="3592633" cy="3726837"/>
          </a:xfrm>
          <a:prstGeom prst="rect">
            <a:avLst/>
          </a:prstGeom>
        </p:spPr>
      </p:pic>
      <p:pic>
        <p:nvPicPr>
          <p:cNvPr id="4" name="Picture 3" descr="A black box on a white surface&#10;&#10;AI-generated content may be incorrect.">
            <a:extLst>
              <a:ext uri="{FF2B5EF4-FFF2-40B4-BE49-F238E27FC236}">
                <a16:creationId xmlns:a16="http://schemas.microsoft.com/office/drawing/2014/main" id="{05F33EDD-698F-CAE5-DD8F-256E35284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05" t="-791" r="-4315" b="791"/>
          <a:stretch>
            <a:fillRect/>
          </a:stretch>
        </p:blipFill>
        <p:spPr>
          <a:xfrm rot="5400000">
            <a:off x="8950334" y="21847"/>
            <a:ext cx="3257381" cy="32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9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2201-4FBE-096D-F386-68AEE6B0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1A4FDE-8189-C777-591C-4FD79CDDBC67}"/>
              </a:ext>
            </a:extLst>
          </p:cNvPr>
          <p:cNvGrpSpPr/>
          <p:nvPr/>
        </p:nvGrpSpPr>
        <p:grpSpPr>
          <a:xfrm>
            <a:off x="3519376" y="1346789"/>
            <a:ext cx="5153247" cy="4919330"/>
            <a:chOff x="3519376" y="1346789"/>
            <a:chExt cx="5153247" cy="4919330"/>
          </a:xfrm>
        </p:grpSpPr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04C8C97F-4992-1721-CE37-341A71587285}"/>
                </a:ext>
              </a:extLst>
            </p:cNvPr>
            <p:cNvSpPr/>
            <p:nvPr/>
          </p:nvSpPr>
          <p:spPr>
            <a:xfrm>
              <a:off x="3519376" y="1346789"/>
              <a:ext cx="5153247" cy="4919330"/>
            </a:xfrm>
            <a:prstGeom prst="donut">
              <a:avLst>
                <a:gd name="adj" fmla="val 5498"/>
              </a:avLst>
            </a:prstGeom>
            <a:solidFill>
              <a:srgbClr val="FF000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D56A7C52-4E19-47C4-8F42-4F499DFB49A8}"/>
                </a:ext>
              </a:extLst>
            </p:cNvPr>
            <p:cNvSpPr/>
            <p:nvPr/>
          </p:nvSpPr>
          <p:spPr>
            <a:xfrm>
              <a:off x="4302641" y="2066259"/>
              <a:ext cx="3586717" cy="3480391"/>
            </a:xfrm>
            <a:prstGeom prst="donut">
              <a:avLst>
                <a:gd name="adj" fmla="val 5498"/>
              </a:avLst>
            </a:prstGeom>
            <a:solidFill>
              <a:srgbClr val="FF000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71E3CF-95D6-891B-1385-207D8CC6E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DF722F-6993-7B92-BFB8-C51370A1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2452" cy="68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9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7287-D7D6-D139-0FC5-7F29B05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Shopping List (Sensors and Transmitters)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72BA94-2E14-5084-EFAB-14855D1BB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4B0FAE-FA0B-95B8-FBEE-383EF66CC0DF}"/>
              </a:ext>
            </a:extLst>
          </p:cNvPr>
          <p:cNvSpPr/>
          <p:nvPr/>
        </p:nvSpPr>
        <p:spPr>
          <a:xfrm>
            <a:off x="711200" y="1640115"/>
            <a:ext cx="10972800" cy="492034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76984-95A4-8F1B-DA30-353C950B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57" y="1341647"/>
            <a:ext cx="2312526" cy="2254652"/>
          </a:xfrm>
          <a:prstGeom prst="rect">
            <a:avLst/>
          </a:prstGeom>
        </p:spPr>
      </p:pic>
      <p:pic>
        <p:nvPicPr>
          <p:cNvPr id="21" name="Picture 20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EF50D228-8E9E-9E87-3E76-0627DFDE8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298" y="1512303"/>
            <a:ext cx="1700032" cy="1690387"/>
          </a:xfrm>
          <a:prstGeom prst="rect">
            <a:avLst/>
          </a:prstGeom>
        </p:spPr>
      </p:pic>
      <p:pic>
        <p:nvPicPr>
          <p:cNvPr id="22" name="Picture 21" descr="A black square object with gold tips&#10;&#10;AI-generated content may be incorrect.">
            <a:extLst>
              <a:ext uri="{FF2B5EF4-FFF2-40B4-BE49-F238E27FC236}">
                <a16:creationId xmlns:a16="http://schemas.microsoft.com/office/drawing/2014/main" id="{542292B3-431D-2DE9-366F-ABAF5D344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021" y="1135710"/>
            <a:ext cx="2216070" cy="2225716"/>
          </a:xfrm>
          <a:prstGeom prst="rect">
            <a:avLst/>
          </a:prstGeom>
        </p:spPr>
      </p:pic>
      <p:pic>
        <p:nvPicPr>
          <p:cNvPr id="23" name="Picture 22" descr="A close up of a transistor&#10;&#10;AI-generated content may be incorrect.">
            <a:extLst>
              <a:ext uri="{FF2B5EF4-FFF2-40B4-BE49-F238E27FC236}">
                <a16:creationId xmlns:a16="http://schemas.microsoft.com/office/drawing/2014/main" id="{59C16C32-429D-F771-E3BC-031F13ED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439" y="3689542"/>
            <a:ext cx="1560172" cy="1521590"/>
          </a:xfrm>
          <a:prstGeom prst="rect">
            <a:avLst/>
          </a:prstGeom>
        </p:spPr>
      </p:pic>
      <p:pic>
        <p:nvPicPr>
          <p:cNvPr id="24" name="Picture 23" descr="A black device with buttons&#10;&#10;AI-generated content may be incorrect.">
            <a:extLst>
              <a:ext uri="{FF2B5EF4-FFF2-40B4-BE49-F238E27FC236}">
                <a16:creationId xmlns:a16="http://schemas.microsoft.com/office/drawing/2014/main" id="{70D4874D-B001-0D7C-A66F-F463C08D0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220" y="1730746"/>
            <a:ext cx="1648792" cy="1326025"/>
          </a:xfrm>
          <a:prstGeom prst="rect">
            <a:avLst/>
          </a:prstGeom>
        </p:spPr>
      </p:pic>
      <p:pic>
        <p:nvPicPr>
          <p:cNvPr id="25" name="Picture 24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92E3EA9D-63C6-7405-A09F-E0A806BE0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903" y="1554550"/>
            <a:ext cx="2536965" cy="1736203"/>
          </a:xfrm>
          <a:prstGeom prst="rect">
            <a:avLst/>
          </a:prstGeom>
        </p:spPr>
      </p:pic>
      <p:pic>
        <p:nvPicPr>
          <p:cNvPr id="26" name="Picture 25" descr="A close-up of a blue circuit board&#10;&#10;AI-generated content may be incorrect.">
            <a:extLst>
              <a:ext uri="{FF2B5EF4-FFF2-40B4-BE49-F238E27FC236}">
                <a16:creationId xmlns:a16="http://schemas.microsoft.com/office/drawing/2014/main" id="{DA877356-126A-E433-8D66-657DC6A12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225" y="3569785"/>
            <a:ext cx="1772374" cy="1801311"/>
          </a:xfrm>
          <a:prstGeom prst="rect">
            <a:avLst/>
          </a:prstGeom>
        </p:spPr>
      </p:pic>
      <p:pic>
        <p:nvPicPr>
          <p:cNvPr id="27" name="Picture 26" descr="A pair of blue and green electronic components&#10;&#10;AI-generated content may be incorrect.">
            <a:extLst>
              <a:ext uri="{FF2B5EF4-FFF2-40B4-BE49-F238E27FC236}">
                <a16:creationId xmlns:a16="http://schemas.microsoft.com/office/drawing/2014/main" id="{31394B01-6140-C122-2913-6607646DAD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385" y="3514007"/>
            <a:ext cx="2114111" cy="1371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7F9A26-6298-D97B-E1AD-783FD02F61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29" y="3784782"/>
            <a:ext cx="1887132" cy="13713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B761DC-9325-6673-366F-5B1BBA02D6C4}"/>
              </a:ext>
            </a:extLst>
          </p:cNvPr>
          <p:cNvSpPr txBox="1"/>
          <p:nvPr/>
        </p:nvSpPr>
        <p:spPr>
          <a:xfrm>
            <a:off x="899210" y="2947769"/>
            <a:ext cx="197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 Micro Raspberry Pi 2040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66605-7C1F-0F3C-B1B5-F46E6EA57D51}"/>
              </a:ext>
            </a:extLst>
          </p:cNvPr>
          <p:cNvSpPr txBox="1"/>
          <p:nvPr/>
        </p:nvSpPr>
        <p:spPr>
          <a:xfrm>
            <a:off x="2984411" y="2939320"/>
            <a:ext cx="2380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Accelerometer (X &amp; Y) (DE-ACCM6G)</a:t>
            </a:r>
          </a:p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186514-A5C3-6915-5273-7E7BBCAA4BCF}"/>
              </a:ext>
            </a:extLst>
          </p:cNvPr>
          <p:cNvSpPr txBox="1"/>
          <p:nvPr/>
        </p:nvSpPr>
        <p:spPr>
          <a:xfrm>
            <a:off x="7560889" y="2793541"/>
            <a:ext cx="130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Pressure (ASDX015)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D619AD-CBB8-8F23-E0B5-86BD42D3CB95}"/>
              </a:ext>
            </a:extLst>
          </p:cNvPr>
          <p:cNvSpPr txBox="1"/>
          <p:nvPr/>
        </p:nvSpPr>
        <p:spPr>
          <a:xfrm>
            <a:off x="844550" y="5061792"/>
            <a:ext cx="315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 Temperature sensors (TMP36GT9Z) External and Internal</a:t>
            </a:r>
          </a:p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F7C546-F8B1-DF4D-F670-08C635031389}"/>
              </a:ext>
            </a:extLst>
          </p:cNvPr>
          <p:cNvSpPr txBox="1"/>
          <p:nvPr/>
        </p:nvSpPr>
        <p:spPr>
          <a:xfrm>
            <a:off x="5488856" y="3049233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Iridium Modem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A7B5D8-5839-DB37-A08F-62A0B7BB2D1C}"/>
              </a:ext>
            </a:extLst>
          </p:cNvPr>
          <p:cNvSpPr txBox="1"/>
          <p:nvPr/>
        </p:nvSpPr>
        <p:spPr>
          <a:xfrm>
            <a:off x="3930650" y="5371096"/>
            <a:ext cx="23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I2C Temperature and Humidity Sensor (AHT20)</a:t>
            </a:r>
          </a:p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D57499-88D1-5B0C-841D-A7BEFF08D501}"/>
              </a:ext>
            </a:extLst>
          </p:cNvPr>
          <p:cNvSpPr txBox="1"/>
          <p:nvPr/>
        </p:nvSpPr>
        <p:spPr>
          <a:xfrm>
            <a:off x="9212220" y="3104436"/>
            <a:ext cx="211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RunCam</a:t>
            </a:r>
            <a:r>
              <a:rPr lang="en-US" dirty="0"/>
              <a:t> 6 Camera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F700F2-E09B-9596-3F4F-5A35F7F4AAED}"/>
              </a:ext>
            </a:extLst>
          </p:cNvPr>
          <p:cNvSpPr txBox="1"/>
          <p:nvPr/>
        </p:nvSpPr>
        <p:spPr>
          <a:xfrm>
            <a:off x="6445250" y="5112782"/>
            <a:ext cx="24229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Bluetooth Transmitter (HC05),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F0241-6E91-700D-8C3F-D988AD7B25F9}"/>
              </a:ext>
            </a:extLst>
          </p:cNvPr>
          <p:cNvSpPr txBox="1"/>
          <p:nvPr/>
        </p:nvSpPr>
        <p:spPr>
          <a:xfrm>
            <a:off x="9334500" y="5240572"/>
            <a:ext cx="275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I2C Radio Receiver(TEA5767)</a:t>
            </a:r>
          </a:p>
          <a:p>
            <a:endParaRPr lang="en-US"/>
          </a:p>
        </p:txBody>
      </p:sp>
      <p:sp>
        <p:nvSpPr>
          <p:cNvPr id="44" name="Content Placeholder 35">
            <a:extLst>
              <a:ext uri="{FF2B5EF4-FFF2-40B4-BE49-F238E27FC236}">
                <a16:creationId xmlns:a16="http://schemas.microsoft.com/office/drawing/2014/main" id="{D0B9DB5E-1EE5-850E-3DB1-17EAD6CD8DB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44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radio system&#10;&#10;AI-generated content may be incorrect.">
            <a:extLst>
              <a:ext uri="{FF2B5EF4-FFF2-40B4-BE49-F238E27FC236}">
                <a16:creationId xmlns:a16="http://schemas.microsoft.com/office/drawing/2014/main" id="{EBE63E16-B8C7-E765-C8BB-819D5CAF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" y="5080"/>
            <a:ext cx="12193905" cy="6847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F13199-CD8F-2606-9395-A1CE228F1892}"/>
              </a:ext>
            </a:extLst>
          </p:cNvPr>
          <p:cNvSpPr txBox="1"/>
          <p:nvPr/>
        </p:nvSpPr>
        <p:spPr>
          <a:xfrm>
            <a:off x="400792" y="15003"/>
            <a:ext cx="476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FDR system block diagram</a:t>
            </a:r>
          </a:p>
        </p:txBody>
      </p:sp>
    </p:spTree>
    <p:extLst>
      <p:ext uri="{BB962C8B-B14F-4D97-AF65-F5344CB8AC3E}">
        <p14:creationId xmlns:p14="http://schemas.microsoft.com/office/powerpoint/2010/main" val="31422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D18FE-166C-EA2D-584D-27A91C179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B45F6-2B93-C4C5-0118-22FDC4E6424E}"/>
              </a:ext>
            </a:extLst>
          </p:cNvPr>
          <p:cNvSpPr txBox="1"/>
          <p:nvPr/>
        </p:nvSpPr>
        <p:spPr>
          <a:xfrm>
            <a:off x="7886634" y="405349"/>
            <a:ext cx="42030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Inter-payload Communication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C8FA8EA4-86EC-46C6-3392-E4AFFA047094}"/>
              </a:ext>
            </a:extLst>
          </p:cNvPr>
          <p:cNvSpPr/>
          <p:nvPr/>
        </p:nvSpPr>
        <p:spPr>
          <a:xfrm>
            <a:off x="243840" y="1566334"/>
            <a:ext cx="3176693" cy="3183466"/>
          </a:xfrm>
          <a:prstGeom prst="cub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Team 2</a:t>
            </a:r>
            <a:br>
              <a:rPr lang="en-US"/>
            </a:br>
            <a:r>
              <a:rPr lang="en-US" err="1"/>
              <a:t>SpaceJunkies</a:t>
            </a:r>
            <a:br>
              <a:rPr lang="en-US"/>
            </a:br>
            <a:r>
              <a:rPr lang="en-US"/>
              <a:t>“Master”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85DEE94-F0F7-A016-E74A-4B5EE9FF7530}"/>
              </a:ext>
            </a:extLst>
          </p:cNvPr>
          <p:cNvSpPr/>
          <p:nvPr/>
        </p:nvSpPr>
        <p:spPr>
          <a:xfrm>
            <a:off x="2735885" y="3429000"/>
            <a:ext cx="2115515" cy="121920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 </a:t>
            </a:r>
            <a:br>
              <a:rPr lang="en-US"/>
            </a:br>
            <a:r>
              <a:rPr lang="en-US"/>
              <a:t>(0X01)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296E16-81E8-C223-7177-6BE0A0FE327F}"/>
              </a:ext>
            </a:extLst>
          </p:cNvPr>
          <p:cNvSpPr/>
          <p:nvPr/>
        </p:nvSpPr>
        <p:spPr>
          <a:xfrm flipH="1">
            <a:off x="2878667" y="2260599"/>
            <a:ext cx="1972733" cy="897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Transmit</a:t>
            </a:r>
            <a:br>
              <a:rPr lang="en-US"/>
            </a:br>
            <a:r>
              <a:rPr lang="en-US"/>
              <a:t>(0X01)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5A941AB-B206-7C94-16B2-418A7D13D53E}"/>
              </a:ext>
            </a:extLst>
          </p:cNvPr>
          <p:cNvSpPr/>
          <p:nvPr/>
        </p:nvSpPr>
        <p:spPr>
          <a:xfrm>
            <a:off x="4851400" y="1716193"/>
            <a:ext cx="2912534" cy="2912533"/>
          </a:xfrm>
          <a:prstGeom prst="cub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Team 1</a:t>
            </a:r>
            <a:br>
              <a:rPr lang="en-US"/>
            </a:br>
            <a:r>
              <a:rPr lang="en-US"/>
              <a:t>State Penitentiary</a:t>
            </a:r>
            <a:br>
              <a:rPr lang="en-US"/>
            </a:br>
            <a:r>
              <a:rPr lang="en-US"/>
              <a:t>“Slave”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CF2D0D-A545-7307-0996-8CEA000E87BC}"/>
              </a:ext>
            </a:extLst>
          </p:cNvPr>
          <p:cNvSpPr txBox="1"/>
          <p:nvPr/>
        </p:nvSpPr>
        <p:spPr>
          <a:xfrm>
            <a:off x="8073183" y="1251227"/>
            <a:ext cx="38299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dirty="0"/>
              <a:t>Every 2 seconds the “Slave” Is Polled using a RX byte (0x01). </a:t>
            </a:r>
          </a:p>
          <a:p>
            <a:pPr marL="285750" indent="-285750">
              <a:buFont typeface="Calibri"/>
              <a:buChar char="-"/>
            </a:pPr>
            <a:r>
              <a:rPr lang="en-US" dirty="0"/>
              <a:t>The “Slave” responds to the command by sending back a filled array with GNSS, Analog Battery, and a computed CRC byte.</a:t>
            </a:r>
          </a:p>
          <a:p>
            <a:pPr marL="285750" indent="-285750">
              <a:buFont typeface="Calibri"/>
              <a:buChar char="-"/>
            </a:pPr>
            <a:r>
              <a:rPr lang="en-US" dirty="0"/>
              <a:t>Validated Data is Stored on the “Master” board payload in the array Array[].</a:t>
            </a:r>
          </a:p>
          <a:p>
            <a:pPr marL="285750" indent="-285750">
              <a:buFont typeface="Calibri"/>
              <a:buChar char="-"/>
            </a:pPr>
            <a:r>
              <a:rPr lang="en-US" dirty="0"/>
              <a:t>If the Slave fails to respond. We retry once again and then retry on the next loop.</a:t>
            </a:r>
          </a:p>
        </p:txBody>
      </p:sp>
    </p:spTree>
    <p:extLst>
      <p:ext uri="{BB962C8B-B14F-4D97-AF65-F5344CB8AC3E}">
        <p14:creationId xmlns:p14="http://schemas.microsoft.com/office/powerpoint/2010/main" val="3067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lking-ben-phone-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F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4115C-98C2-C4A8-8239-DEB9638B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DC9B7-74AB-27C2-EE27-18658C18F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5579B-137B-433B-7F74-A32A83E183A0}"/>
              </a:ext>
            </a:extLst>
          </p:cNvPr>
          <p:cNvSpPr txBox="1"/>
          <p:nvPr/>
        </p:nvSpPr>
        <p:spPr>
          <a:xfrm>
            <a:off x="7886636" y="226370"/>
            <a:ext cx="42030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2"/>
                </a:solidFill>
              </a:rPr>
              <a:t>Telemetry Dashboard Overview</a:t>
            </a:r>
          </a:p>
          <a:p>
            <a:pPr algn="ctr"/>
            <a:endParaRPr lang="en-US" sz="2000" b="1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5B3DE-D896-2EB7-347F-FAB3CC80E097}"/>
              </a:ext>
            </a:extLst>
          </p:cNvPr>
          <p:cNvSpPr txBox="1"/>
          <p:nvPr/>
        </p:nvSpPr>
        <p:spPr>
          <a:xfrm>
            <a:off x="7917365" y="596738"/>
            <a:ext cx="399585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Receives transmissions from the iridium modem every 5 minutes.</a:t>
            </a:r>
          </a:p>
          <a:p>
            <a:pPr marL="285750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Receives: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GPS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AHT20 Temp &amp; Humidity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Analog Int &amp; Ext Temp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Battery Voltages</a:t>
            </a:r>
          </a:p>
          <a:p>
            <a:pPr marL="742950" lvl="1" indent="-285750">
              <a:buFont typeface="Calibri,Sans-Serif"/>
              <a:buChar char="-"/>
            </a:pPr>
            <a:r>
              <a:rPr lang="en-US" dirty="0">
                <a:solidFill>
                  <a:schemeClr val="bg2"/>
                </a:solidFill>
                <a:cs typeface="Arial"/>
              </a:rPr>
              <a:t>Bluetooth datalink status</a:t>
            </a:r>
          </a:p>
          <a:p>
            <a:pPr marL="742950" lvl="1" indent="-285750">
              <a:buFont typeface="Calibri,Sans-Serif"/>
              <a:buChar char="-"/>
            </a:pPr>
            <a:endParaRPr lang="en-US" dirty="0">
              <a:solidFill>
                <a:schemeClr val="bg2"/>
              </a:solidFill>
              <a:cs typeface="Arial"/>
            </a:endParaRPr>
          </a:p>
          <a:p>
            <a:pPr marL="742950" lvl="1" indent="-285750">
              <a:buFont typeface="Calibri,Sans-Serif"/>
              <a:buChar char="-"/>
            </a:pPr>
            <a:endParaRPr lang="en-US" dirty="0">
              <a:solidFill>
                <a:schemeClr val="bg2"/>
              </a:solidFill>
              <a:cs typeface="Arial"/>
            </a:endParaRPr>
          </a:p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B05ED-AC76-1E45-A4FB-349C9C295345}"/>
              </a:ext>
            </a:extLst>
          </p:cNvPr>
          <p:cNvSpPr txBox="1"/>
          <p:nvPr/>
        </p:nvSpPr>
        <p:spPr>
          <a:xfrm>
            <a:off x="8075341" y="4005146"/>
            <a:ext cx="383787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2"/>
                </a:solidFill>
              </a:rPr>
              <a:t>The Features</a:t>
            </a:r>
            <a:endParaRPr lang="en-US">
              <a:solidFill>
                <a:schemeClr val="bg2"/>
              </a:solidFill>
            </a:endParaRPr>
          </a:p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BECCB-F3E8-044F-0183-E56AB91229F3}"/>
              </a:ext>
            </a:extLst>
          </p:cNvPr>
          <p:cNvSpPr txBox="1"/>
          <p:nvPr/>
        </p:nvSpPr>
        <p:spPr>
          <a:xfrm>
            <a:off x="7991708" y="4451195"/>
            <a:ext cx="399585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,Sans-Serif"/>
              <a:buChar char="-"/>
            </a:pPr>
            <a:r>
              <a:rPr lang="en-US">
                <a:solidFill>
                  <a:schemeClr val="bg2"/>
                </a:solidFill>
                <a:cs typeface="Arial"/>
              </a:rPr>
              <a:t>Graphical UI</a:t>
            </a:r>
          </a:p>
          <a:p>
            <a:pPr marL="285750" indent="-285750">
              <a:buFont typeface="Calibri,Sans-Serif"/>
              <a:buChar char="-"/>
            </a:pPr>
            <a:r>
              <a:rPr lang="en-US">
                <a:solidFill>
                  <a:schemeClr val="bg2"/>
                </a:solidFill>
                <a:cs typeface="Arial"/>
              </a:rPr>
              <a:t>Map Plotting</a:t>
            </a:r>
          </a:p>
          <a:p>
            <a:pPr marL="285750" indent="-285750">
              <a:buFont typeface="Calibri,Sans-Serif"/>
              <a:buChar char="-"/>
            </a:pPr>
            <a:r>
              <a:rPr lang="en-US">
                <a:solidFill>
                  <a:schemeClr val="bg2"/>
                </a:solidFill>
                <a:cs typeface="Arial"/>
              </a:rPr>
              <a:t>BT Datalink Status Bar</a:t>
            </a:r>
          </a:p>
          <a:p>
            <a:pPr marL="285750" indent="-285750">
              <a:buFont typeface="Calibri,Sans-Serif"/>
              <a:buChar char="-"/>
            </a:pPr>
            <a:r>
              <a:rPr lang="en-US">
                <a:solidFill>
                  <a:schemeClr val="bg2"/>
                </a:solidFill>
                <a:cs typeface="Arial"/>
              </a:rPr>
              <a:t>Latest Analog and I2C Data</a:t>
            </a:r>
          </a:p>
          <a:p>
            <a:pPr marL="285750" indent="-285750">
              <a:buFont typeface="Calibri,Sans-Serif"/>
              <a:buChar char="-"/>
            </a:pPr>
            <a:endParaRPr lang="en-US">
              <a:solidFill>
                <a:schemeClr val="bg2"/>
              </a:solidFill>
              <a:cs typeface="Arial"/>
            </a:endParaRPr>
          </a:p>
          <a:p>
            <a:pPr marL="285750" indent="-285750">
              <a:buFont typeface="Calibri,Sans-Serif"/>
              <a:buChar char="-"/>
            </a:pPr>
            <a:endParaRPr lang="en-US">
              <a:solidFill>
                <a:schemeClr val="bg2"/>
              </a:solidFill>
              <a:cs typeface="Arial"/>
            </a:endParaRPr>
          </a:p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DD6B4-4D6C-5812-327C-92A7F926B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000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25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D3A3FBFB-1535-442A-AE29-3546DEA86F76}"/>
</file>

<file path=customXml/itemProps2.xml><?xml version="1.0" encoding="utf-8"?>
<ds:datastoreItem xmlns:ds="http://schemas.openxmlformats.org/officeDocument/2006/customXml" ds:itemID="{5F0D5F58-8857-4D35-81F5-2D65B575E7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D1AB1F-64F2-44D3-8DDF-627EEF9601EA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a5ca09bd-0d60-49cd-8285-37b90bb5c485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477</Words>
  <Application>Microsoft Office PowerPoint</Application>
  <PresentationFormat>Widescreen</PresentationFormat>
  <Paragraphs>97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ADLaM Display</vt:lpstr>
      <vt:lpstr>Aptos</vt:lpstr>
      <vt:lpstr>Aptos Display</vt:lpstr>
      <vt:lpstr>Arial</vt:lpstr>
      <vt:lpstr>Calibri</vt:lpstr>
      <vt:lpstr>Calibri,Sans-Serif</vt:lpstr>
      <vt:lpstr>Office Theme</vt:lpstr>
      <vt:lpstr>GCC Team 2: SpaceJunkies I2C and Bluetooth Misadventures</vt:lpstr>
      <vt:lpstr>The Junkies!</vt:lpstr>
      <vt:lpstr>         The Payload!!!</vt:lpstr>
      <vt:lpstr>Construction!!</vt:lpstr>
      <vt:lpstr> </vt:lpstr>
      <vt:lpstr>Shopping List (Sensors and Transmitters)</vt:lpstr>
      <vt:lpstr>PowerPoint Presentation</vt:lpstr>
      <vt:lpstr>PowerPoint Presentation</vt:lpstr>
      <vt:lpstr>PowerPoint Presentation</vt:lpstr>
      <vt:lpstr> </vt:lpstr>
      <vt:lpstr>Pressure Graph</vt:lpstr>
      <vt:lpstr>X &amp; Y Acceleration Graph</vt:lpstr>
      <vt:lpstr> Temperature Data</vt:lpstr>
      <vt:lpstr>I2C Humidity Graph</vt:lpstr>
      <vt:lpstr>Signal Strength Heatmap</vt:lpstr>
      <vt:lpstr>PowerPoint Presentation</vt:lpstr>
      <vt:lpstr> </vt:lpstr>
    </vt:vector>
  </TitlesOfParts>
  <Company>GCC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GCC Team 2: SpaceJunkies I2C and Bluetooth Misadventures</dc:title>
  <dc:creator>Estrada Fernandez,Irwin</dc:creator>
  <cp:lastModifiedBy>Coe, Michelle A - (macoe)</cp:lastModifiedBy>
  <cp:revision>2</cp:revision>
  <dcterms:created xsi:type="dcterms:W3CDTF">2026-03-25T18:10:41Z</dcterms:created>
  <dcterms:modified xsi:type="dcterms:W3CDTF">2026-04-11T14:45:47Z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